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80" r:id="rId5"/>
    <p:sldId id="279" r:id="rId6"/>
    <p:sldId id="268" r:id="rId7"/>
    <p:sldId id="275" r:id="rId8"/>
    <p:sldId id="272" r:id="rId9"/>
    <p:sldId id="270" r:id="rId10"/>
    <p:sldId id="269" r:id="rId11"/>
    <p:sldId id="274" r:id="rId12"/>
    <p:sldId id="263" r:id="rId13"/>
    <p:sldId id="262" r:id="rId14"/>
    <p:sldId id="265" r:id="rId15"/>
    <p:sldId id="260" r:id="rId16"/>
    <p:sldId id="273" r:id="rId17"/>
    <p:sldId id="276" r:id="rId18"/>
    <p:sldId id="267" r:id="rId19"/>
    <p:sldId id="277" r:id="rId20"/>
    <p:sldId id="278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00CC"/>
    <a:srgbClr val="006600"/>
    <a:srgbClr val="CC0099"/>
    <a:srgbClr val="0060A8"/>
    <a:srgbClr val="E96E09"/>
    <a:srgbClr val="F68426"/>
    <a:srgbClr val="00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E0217-2BAE-4D19-8A01-FC057718EDF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4AEC8F3-8032-4720-AEFF-95614185CE31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ru-RU" sz="1600" b="1" dirty="0" smtClean="0">
              <a:solidFill>
                <a:srgbClr val="00B0F0"/>
              </a:solidFill>
              <a:latin typeface="Comic Sans MS" pitchFamily="66" charset="0"/>
            </a:rPr>
            <a:t>Образовательная область "Познавательное развитие" направлена на знакомство с климатом, географическим положением, природой нашего края (растительным и животным миром).</a:t>
          </a:r>
          <a:endParaRPr lang="ru-RU" sz="1600" dirty="0">
            <a:solidFill>
              <a:srgbClr val="00B0F0"/>
            </a:solidFill>
          </a:endParaRPr>
        </a:p>
      </dgm:t>
    </dgm:pt>
    <dgm:pt modelId="{CCC2FDE5-C7DB-437F-9C6D-45B744BF0E20}" type="parTrans" cxnId="{4608DE8D-CC31-439E-B1BF-DC896463233D}">
      <dgm:prSet/>
      <dgm:spPr/>
      <dgm:t>
        <a:bodyPr/>
        <a:lstStyle/>
        <a:p>
          <a:endParaRPr lang="ru-RU"/>
        </a:p>
      </dgm:t>
    </dgm:pt>
    <dgm:pt modelId="{EBF9B448-0B29-4EFC-B31C-87411B1F5044}" type="sibTrans" cxnId="{4608DE8D-CC31-439E-B1BF-DC896463233D}">
      <dgm:prSet/>
      <dgm:spPr/>
      <dgm:t>
        <a:bodyPr/>
        <a:lstStyle/>
        <a:p>
          <a:endParaRPr lang="ru-RU"/>
        </a:p>
      </dgm:t>
    </dgm:pt>
    <dgm:pt modelId="{0CF93F4E-EAEF-4DEA-8428-71D56EE9BAA7}">
      <dgm:prSet phldrT="[Текст]" custT="1"/>
      <dgm:spPr>
        <a:ln w="28575">
          <a:solidFill>
            <a:srgbClr val="FFFF0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Образовательная область "Физическое развитие" предусматривает включение в образовательный процесс народных подвижных игр</a:t>
          </a:r>
          <a:r>
            <a:rPr lang="ru-RU" sz="1300" b="1" dirty="0" smtClean="0">
              <a:latin typeface="Comic Sans MS" pitchFamily="66" charset="0"/>
            </a:rPr>
            <a:t>.</a:t>
          </a:r>
          <a:endParaRPr lang="ru-RU" sz="1300" dirty="0"/>
        </a:p>
      </dgm:t>
    </dgm:pt>
    <dgm:pt modelId="{25195373-43DB-4E6C-9F6E-21D89DF7AD84}" type="parTrans" cxnId="{BECB946D-A530-4859-AC92-F23902EF1AE2}">
      <dgm:prSet/>
      <dgm:spPr/>
      <dgm:t>
        <a:bodyPr/>
        <a:lstStyle/>
        <a:p>
          <a:endParaRPr lang="ru-RU"/>
        </a:p>
      </dgm:t>
    </dgm:pt>
    <dgm:pt modelId="{A836887E-61E1-4F83-BFBA-39E62EA982D6}" type="sibTrans" cxnId="{BECB946D-A530-4859-AC92-F23902EF1AE2}">
      <dgm:prSet/>
      <dgm:spPr/>
      <dgm:t>
        <a:bodyPr/>
        <a:lstStyle/>
        <a:p>
          <a:endParaRPr lang="ru-RU"/>
        </a:p>
      </dgm:t>
    </dgm:pt>
    <dgm:pt modelId="{D85F8C43-599A-429A-8A8D-6D01C9F83662}">
      <dgm:prSet phldrT="[Текст]"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FF0000"/>
              </a:solidFill>
              <a:latin typeface="Comic Sans MS" pitchFamily="66" charset="0"/>
            </a:rPr>
            <a:t>Образовательная область "Художественно - эстетическое развитие" направлена на ознакомление с народными промыслами Южного Урала, произведениями живописи, скульптуры, архитектуры; народными мотивами.</a:t>
          </a:r>
          <a:endParaRPr lang="ru-RU" sz="1600" dirty="0">
            <a:solidFill>
              <a:srgbClr val="FF0000"/>
            </a:solidFill>
          </a:endParaRPr>
        </a:p>
      </dgm:t>
    </dgm:pt>
    <dgm:pt modelId="{67FF9636-9AC5-4803-BB04-7C42A6379330}" type="parTrans" cxnId="{C127725A-1878-4B80-84B8-75D6C43D7A68}">
      <dgm:prSet/>
      <dgm:spPr/>
      <dgm:t>
        <a:bodyPr/>
        <a:lstStyle/>
        <a:p>
          <a:endParaRPr lang="ru-RU"/>
        </a:p>
      </dgm:t>
    </dgm:pt>
    <dgm:pt modelId="{529A1745-68F7-4882-95DC-D0F73120C23C}" type="sibTrans" cxnId="{C127725A-1878-4B80-84B8-75D6C43D7A68}">
      <dgm:prSet/>
      <dgm:spPr/>
      <dgm:t>
        <a:bodyPr/>
        <a:lstStyle/>
        <a:p>
          <a:endParaRPr lang="ru-RU"/>
        </a:p>
      </dgm:t>
    </dgm:pt>
    <dgm:pt modelId="{0FDC0972-9E67-444F-849A-50F84C9CBDD4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28575">
          <a:solidFill>
            <a:srgbClr val="00CC99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CC99"/>
              </a:solidFill>
              <a:latin typeface="Comic Sans MS" pitchFamily="66" charset="0"/>
            </a:rPr>
            <a:t>Образовательная область "Речевое развитие" предполагает знакомство с языками жителей Урала; с названиями одежды и предметов обихода; фольклор (народные сказки, легенды,  скороговорки, считалки), а также произведениями писателей (стихи, рассказы, сказы и др.)</a:t>
          </a:r>
          <a:endParaRPr lang="ru-RU" sz="1600" dirty="0">
            <a:solidFill>
              <a:srgbClr val="00CC99"/>
            </a:solidFill>
          </a:endParaRPr>
        </a:p>
      </dgm:t>
    </dgm:pt>
    <dgm:pt modelId="{05C83BC4-9498-43A5-BAC7-6FE81456BDCB}" type="parTrans" cxnId="{966F1589-2387-4049-BEBB-5FC5E521431F}">
      <dgm:prSet/>
      <dgm:spPr/>
      <dgm:t>
        <a:bodyPr/>
        <a:lstStyle/>
        <a:p>
          <a:endParaRPr lang="ru-RU"/>
        </a:p>
      </dgm:t>
    </dgm:pt>
    <dgm:pt modelId="{C8D70F2F-8D38-4E4D-92B9-15E4FBEF5F10}" type="sibTrans" cxnId="{966F1589-2387-4049-BEBB-5FC5E521431F}">
      <dgm:prSet/>
      <dgm:spPr/>
      <dgm:t>
        <a:bodyPr/>
        <a:lstStyle/>
        <a:p>
          <a:endParaRPr lang="ru-RU"/>
        </a:p>
      </dgm:t>
    </dgm:pt>
    <dgm:pt modelId="{83A4026B-7D86-4408-9A7A-BD58A469859E}">
      <dgm:prSet phldrT="[Текст]" custT="1"/>
      <dgm:spPr>
        <a:ln w="28575">
          <a:solidFill>
            <a:srgbClr val="00B05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6600"/>
              </a:solidFill>
              <a:latin typeface="Comic Sans MS" pitchFamily="66" charset="0"/>
            </a:rPr>
            <a:t>Образовательная область "Социально - коммуникативное развитие включает ознакомление с народами, населяющими Урал, их национальными праздниками, традициями и обычаями</a:t>
          </a:r>
          <a:r>
            <a:rPr lang="ru-RU" sz="1300" b="1" dirty="0" smtClean="0">
              <a:solidFill>
                <a:srgbClr val="00B050"/>
              </a:solidFill>
              <a:latin typeface="Comic Sans MS" pitchFamily="66" charset="0"/>
            </a:rPr>
            <a:t>.</a:t>
          </a:r>
          <a:endParaRPr lang="ru-RU" sz="1300" dirty="0">
            <a:solidFill>
              <a:srgbClr val="00B050"/>
            </a:solidFill>
          </a:endParaRPr>
        </a:p>
      </dgm:t>
    </dgm:pt>
    <dgm:pt modelId="{75342D5F-A7AD-46E9-9FB5-E03A75EF3F39}" type="parTrans" cxnId="{B3872126-8F38-49C1-AAEE-4AF97F40E4A7}">
      <dgm:prSet/>
      <dgm:spPr/>
      <dgm:t>
        <a:bodyPr/>
        <a:lstStyle/>
        <a:p>
          <a:endParaRPr lang="ru-RU"/>
        </a:p>
      </dgm:t>
    </dgm:pt>
    <dgm:pt modelId="{E6FEE79F-6CAC-4BAA-B65A-ADFB89FDA637}" type="sibTrans" cxnId="{B3872126-8F38-49C1-AAEE-4AF97F40E4A7}">
      <dgm:prSet/>
      <dgm:spPr/>
      <dgm:t>
        <a:bodyPr/>
        <a:lstStyle/>
        <a:p>
          <a:endParaRPr lang="ru-RU"/>
        </a:p>
      </dgm:t>
    </dgm:pt>
    <dgm:pt modelId="{65FD97B0-5C6F-43D7-A926-77E5EB6EC16D}" type="pres">
      <dgm:prSet presAssocID="{454E0217-2BAE-4D19-8A01-FC057718EDF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3E04019-9BFA-4488-854D-9FBD509961F4}" type="pres">
      <dgm:prSet presAssocID="{454E0217-2BAE-4D19-8A01-FC057718EDF9}" presName="Name1" presStyleCnt="0"/>
      <dgm:spPr/>
    </dgm:pt>
    <dgm:pt modelId="{1160684E-6880-4F3B-BC25-75EF43362EAB}" type="pres">
      <dgm:prSet presAssocID="{454E0217-2BAE-4D19-8A01-FC057718EDF9}" presName="cycle" presStyleCnt="0"/>
      <dgm:spPr/>
    </dgm:pt>
    <dgm:pt modelId="{6D639C33-AC25-4388-BC2F-FDD2B155F88C}" type="pres">
      <dgm:prSet presAssocID="{454E0217-2BAE-4D19-8A01-FC057718EDF9}" presName="srcNode" presStyleLbl="node1" presStyleIdx="0" presStyleCnt="5"/>
      <dgm:spPr/>
    </dgm:pt>
    <dgm:pt modelId="{62B75126-D005-4032-B5EE-CAAF164E1EC2}" type="pres">
      <dgm:prSet presAssocID="{454E0217-2BAE-4D19-8A01-FC057718EDF9}" presName="conn" presStyleLbl="parChTrans1D2" presStyleIdx="0" presStyleCnt="1"/>
      <dgm:spPr/>
      <dgm:t>
        <a:bodyPr/>
        <a:lstStyle/>
        <a:p>
          <a:endParaRPr lang="ru-RU"/>
        </a:p>
      </dgm:t>
    </dgm:pt>
    <dgm:pt modelId="{EA94C0C0-619E-40B3-8337-3F2B57507608}" type="pres">
      <dgm:prSet presAssocID="{454E0217-2BAE-4D19-8A01-FC057718EDF9}" presName="extraNode" presStyleLbl="node1" presStyleIdx="0" presStyleCnt="5"/>
      <dgm:spPr/>
    </dgm:pt>
    <dgm:pt modelId="{C3831448-14A5-4D47-807F-00BDCE59A048}" type="pres">
      <dgm:prSet presAssocID="{454E0217-2BAE-4D19-8A01-FC057718EDF9}" presName="dstNode" presStyleLbl="node1" presStyleIdx="0" presStyleCnt="5"/>
      <dgm:spPr/>
    </dgm:pt>
    <dgm:pt modelId="{91FFCDCB-A926-4899-9757-E10ACB2E0936}" type="pres">
      <dgm:prSet presAssocID="{74AEC8F3-8032-4720-AEFF-95614185CE31}" presName="text_1" presStyleLbl="node1" presStyleIdx="0" presStyleCnt="5" custScaleX="95491" custScaleY="139323" custLinFactNeighborX="976" custLinFactNeighborY="-19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04F82-DDC5-4ED0-99C4-564771368322}" type="pres">
      <dgm:prSet presAssocID="{74AEC8F3-8032-4720-AEFF-95614185CE31}" presName="accent_1" presStyleCnt="0"/>
      <dgm:spPr/>
    </dgm:pt>
    <dgm:pt modelId="{140A9ACB-2F95-4358-A368-CDF645A2D243}" type="pres">
      <dgm:prSet presAssocID="{74AEC8F3-8032-4720-AEFF-95614185CE31}" presName="accentRepeatNode" presStyleLbl="solidFgAcc1" presStyleIdx="0" presStyleCnt="5" custLinFactNeighborX="6334" custLinFactNeighborY="4949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rgbClr val="00B0F0"/>
        </a:solidFill>
        <a:ln w="28575"/>
      </dgm:spPr>
    </dgm:pt>
    <dgm:pt modelId="{6C5D0A0D-0560-414E-A7A7-9AA736211CB4}" type="pres">
      <dgm:prSet presAssocID="{0FDC0972-9E67-444F-849A-50F84C9CBDD4}" presName="text_2" presStyleLbl="node1" presStyleIdx="1" presStyleCnt="5" custScaleX="97418" custScaleY="183406" custLinFactNeighborX="11" custLinFactNeighborY="8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45C10-70FD-4516-A8E4-A1234F006869}" type="pres">
      <dgm:prSet presAssocID="{0FDC0972-9E67-444F-849A-50F84C9CBDD4}" presName="accent_2" presStyleCnt="0"/>
      <dgm:spPr/>
    </dgm:pt>
    <dgm:pt modelId="{8560AC85-CA41-472F-BF00-27F0C1530B38}" type="pres">
      <dgm:prSet presAssocID="{0FDC0972-9E67-444F-849A-50F84C9CBDD4}" presName="accentRepeatNode" presStyleLbl="solidFgAcc1" presStyleIdx="1" presStyleCnt="5" custLinFactNeighborX="-1535" custLinFactNeighborY="-726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00CC99"/>
        </a:solidFill>
        <a:ln w="28575">
          <a:solidFill>
            <a:srgbClr val="00CC99"/>
          </a:solidFill>
        </a:ln>
      </dgm:spPr>
    </dgm:pt>
    <dgm:pt modelId="{38A26A97-9641-44A0-B0FC-983AD943F794}" type="pres">
      <dgm:prSet presAssocID="{83A4026B-7D86-4408-9A7A-BD58A469859E}" presName="text_3" presStyleLbl="node1" presStyleIdx="2" presStyleCnt="5" custScaleX="95514" custScaleY="149453" custLinFactNeighborX="892" custLinFactNeighborY="40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332A5-4924-48C2-B57A-10FD573FBD1A}" type="pres">
      <dgm:prSet presAssocID="{83A4026B-7D86-4408-9A7A-BD58A469859E}" presName="accent_3" presStyleCnt="0"/>
      <dgm:spPr/>
    </dgm:pt>
    <dgm:pt modelId="{D4C4339B-02F4-4568-9A35-9BFB937B073A}" type="pres">
      <dgm:prSet presAssocID="{83A4026B-7D86-4408-9A7A-BD58A469859E}" presName="accentRepeatNode" presStyleLbl="solidFgAcc1" presStyleIdx="2" presStyleCnt="5" custLinFactNeighborX="5598" custLinFactNeighborY="-4179"/>
      <dgm:spPr>
        <a:solidFill>
          <a:srgbClr val="00B050"/>
        </a:solidFill>
        <a:ln w="28575">
          <a:solidFill>
            <a:srgbClr val="00B050"/>
          </a:solidFill>
        </a:ln>
      </dgm:spPr>
    </dgm:pt>
    <dgm:pt modelId="{EB1553A0-04AD-4F89-B8FF-90B87A09A455}" type="pres">
      <dgm:prSet presAssocID="{0CF93F4E-EAEF-4DEA-8428-71D56EE9BAA7}" presName="text_4" presStyleLbl="node1" presStyleIdx="3" presStyleCnt="5" custScaleX="97713" custLinFactNeighborX="-127" custLinFactNeighborY="25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638DE-D5FA-49E4-AD87-D52DA4A55421}" type="pres">
      <dgm:prSet presAssocID="{0CF93F4E-EAEF-4DEA-8428-71D56EE9BAA7}" presName="accent_4" presStyleCnt="0"/>
      <dgm:spPr/>
    </dgm:pt>
    <dgm:pt modelId="{FF092CF3-AD6E-4FC9-AFAC-412541004A4B}" type="pres">
      <dgm:prSet presAssocID="{0CF93F4E-EAEF-4DEA-8428-71D56EE9BAA7}" presName="accentRepeatNode" presStyleLbl="solidFgAcc1" presStyleIdx="3" presStyleCnt="5" custLinFactNeighborX="-9778" custLinFactNeighborY="-500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FFFF00"/>
        </a:solidFill>
        <a:ln w="28575">
          <a:solidFill>
            <a:srgbClr val="FFFF00"/>
          </a:solidFill>
        </a:ln>
      </dgm:spPr>
    </dgm:pt>
    <dgm:pt modelId="{95039C39-1450-4767-B49D-A33A4FFFB9C8}" type="pres">
      <dgm:prSet presAssocID="{D85F8C43-599A-429A-8A8D-6D01C9F83662}" presName="text_5" presStyleLbl="node1" presStyleIdx="4" presStyleCnt="5" custScaleX="95687" custScaleY="155170" custLinFactNeighborX="1586" custLinFactNeighborY="40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796FB-DC00-457B-81D2-7273828B200A}" type="pres">
      <dgm:prSet presAssocID="{D85F8C43-599A-429A-8A8D-6D01C9F83662}" presName="accent_5" presStyleCnt="0"/>
      <dgm:spPr/>
    </dgm:pt>
    <dgm:pt modelId="{A81418E6-B121-4741-B319-312525A091B7}" type="pres">
      <dgm:prSet presAssocID="{D85F8C43-599A-429A-8A8D-6D01C9F83662}" presName="accentRepeatNode" presStyleLbl="solidFgAcc1" presStyleIdx="4" presStyleCnt="5"/>
      <dgm:spPr>
        <a:solidFill>
          <a:schemeClr val="accent6">
            <a:lumMod val="75000"/>
          </a:schemeClr>
        </a:solidFill>
        <a:ln w="28575">
          <a:solidFill>
            <a:schemeClr val="accent6">
              <a:lumMod val="75000"/>
            </a:schemeClr>
          </a:solidFill>
        </a:ln>
      </dgm:spPr>
    </dgm:pt>
  </dgm:ptLst>
  <dgm:cxnLst>
    <dgm:cxn modelId="{486436CA-928E-4367-8B45-FEA7D7FEDE15}" type="presOf" srcId="{0CF93F4E-EAEF-4DEA-8428-71D56EE9BAA7}" destId="{EB1553A0-04AD-4F89-B8FF-90B87A09A455}" srcOrd="0" destOrd="0" presId="urn:microsoft.com/office/officeart/2008/layout/VerticalCurvedList"/>
    <dgm:cxn modelId="{34BE7267-F4B5-4556-8AB8-8367AA696627}" type="presOf" srcId="{D85F8C43-599A-429A-8A8D-6D01C9F83662}" destId="{95039C39-1450-4767-B49D-A33A4FFFB9C8}" srcOrd="0" destOrd="0" presId="urn:microsoft.com/office/officeart/2008/layout/VerticalCurvedList"/>
    <dgm:cxn modelId="{BECB946D-A530-4859-AC92-F23902EF1AE2}" srcId="{454E0217-2BAE-4D19-8A01-FC057718EDF9}" destId="{0CF93F4E-EAEF-4DEA-8428-71D56EE9BAA7}" srcOrd="3" destOrd="0" parTransId="{25195373-43DB-4E6C-9F6E-21D89DF7AD84}" sibTransId="{A836887E-61E1-4F83-BFBA-39E62EA982D6}"/>
    <dgm:cxn modelId="{613FDB1F-0A2D-4575-8120-EAB3773571F8}" type="presOf" srcId="{EBF9B448-0B29-4EFC-B31C-87411B1F5044}" destId="{62B75126-D005-4032-B5EE-CAAF164E1EC2}" srcOrd="0" destOrd="0" presId="urn:microsoft.com/office/officeart/2008/layout/VerticalCurvedList"/>
    <dgm:cxn modelId="{495D44C1-05C3-4F91-9AD7-7D34FCFA5E7D}" type="presOf" srcId="{74AEC8F3-8032-4720-AEFF-95614185CE31}" destId="{91FFCDCB-A926-4899-9757-E10ACB2E0936}" srcOrd="0" destOrd="0" presId="urn:microsoft.com/office/officeart/2008/layout/VerticalCurvedList"/>
    <dgm:cxn modelId="{A1154D59-A542-4941-B22E-C406ADF74DCB}" type="presOf" srcId="{83A4026B-7D86-4408-9A7A-BD58A469859E}" destId="{38A26A97-9641-44A0-B0FC-983AD943F794}" srcOrd="0" destOrd="0" presId="urn:microsoft.com/office/officeart/2008/layout/VerticalCurvedList"/>
    <dgm:cxn modelId="{C127725A-1878-4B80-84B8-75D6C43D7A68}" srcId="{454E0217-2BAE-4D19-8A01-FC057718EDF9}" destId="{D85F8C43-599A-429A-8A8D-6D01C9F83662}" srcOrd="4" destOrd="0" parTransId="{67FF9636-9AC5-4803-BB04-7C42A6379330}" sibTransId="{529A1745-68F7-4882-95DC-D0F73120C23C}"/>
    <dgm:cxn modelId="{B3872126-8F38-49C1-AAEE-4AF97F40E4A7}" srcId="{454E0217-2BAE-4D19-8A01-FC057718EDF9}" destId="{83A4026B-7D86-4408-9A7A-BD58A469859E}" srcOrd="2" destOrd="0" parTransId="{75342D5F-A7AD-46E9-9FB5-E03A75EF3F39}" sibTransId="{E6FEE79F-6CAC-4BAA-B65A-ADFB89FDA637}"/>
    <dgm:cxn modelId="{966F1589-2387-4049-BEBB-5FC5E521431F}" srcId="{454E0217-2BAE-4D19-8A01-FC057718EDF9}" destId="{0FDC0972-9E67-444F-849A-50F84C9CBDD4}" srcOrd="1" destOrd="0" parTransId="{05C83BC4-9498-43A5-BAC7-6FE81456BDCB}" sibTransId="{C8D70F2F-8D38-4E4D-92B9-15E4FBEF5F10}"/>
    <dgm:cxn modelId="{4608DE8D-CC31-439E-B1BF-DC896463233D}" srcId="{454E0217-2BAE-4D19-8A01-FC057718EDF9}" destId="{74AEC8F3-8032-4720-AEFF-95614185CE31}" srcOrd="0" destOrd="0" parTransId="{CCC2FDE5-C7DB-437F-9C6D-45B744BF0E20}" sibTransId="{EBF9B448-0B29-4EFC-B31C-87411B1F5044}"/>
    <dgm:cxn modelId="{E4157016-687C-4A15-AC09-768C24FD6B65}" type="presOf" srcId="{0FDC0972-9E67-444F-849A-50F84C9CBDD4}" destId="{6C5D0A0D-0560-414E-A7A7-9AA736211CB4}" srcOrd="0" destOrd="0" presId="urn:microsoft.com/office/officeart/2008/layout/VerticalCurvedList"/>
    <dgm:cxn modelId="{E1763A6D-F2AD-455B-BE6F-117BA4287D2D}" type="presOf" srcId="{454E0217-2BAE-4D19-8A01-FC057718EDF9}" destId="{65FD97B0-5C6F-43D7-A926-77E5EB6EC16D}" srcOrd="0" destOrd="0" presId="urn:microsoft.com/office/officeart/2008/layout/VerticalCurvedList"/>
    <dgm:cxn modelId="{1A88D3F6-A79B-4C6F-ACC0-ED8C78724239}" type="presParOf" srcId="{65FD97B0-5C6F-43D7-A926-77E5EB6EC16D}" destId="{93E04019-9BFA-4488-854D-9FBD509961F4}" srcOrd="0" destOrd="0" presId="urn:microsoft.com/office/officeart/2008/layout/VerticalCurvedList"/>
    <dgm:cxn modelId="{66F8404F-51E0-4971-A404-9C7541CDF5CC}" type="presParOf" srcId="{93E04019-9BFA-4488-854D-9FBD509961F4}" destId="{1160684E-6880-4F3B-BC25-75EF43362EAB}" srcOrd="0" destOrd="0" presId="urn:microsoft.com/office/officeart/2008/layout/VerticalCurvedList"/>
    <dgm:cxn modelId="{16F9762E-2C27-4D40-9827-73B45E0D3855}" type="presParOf" srcId="{1160684E-6880-4F3B-BC25-75EF43362EAB}" destId="{6D639C33-AC25-4388-BC2F-FDD2B155F88C}" srcOrd="0" destOrd="0" presId="urn:microsoft.com/office/officeart/2008/layout/VerticalCurvedList"/>
    <dgm:cxn modelId="{1BEC0050-8D39-49AB-B7C8-C7CC79EC8DCB}" type="presParOf" srcId="{1160684E-6880-4F3B-BC25-75EF43362EAB}" destId="{62B75126-D005-4032-B5EE-CAAF164E1EC2}" srcOrd="1" destOrd="0" presId="urn:microsoft.com/office/officeart/2008/layout/VerticalCurvedList"/>
    <dgm:cxn modelId="{E4733710-0884-4384-B5CA-D07DF232716C}" type="presParOf" srcId="{1160684E-6880-4F3B-BC25-75EF43362EAB}" destId="{EA94C0C0-619E-40B3-8337-3F2B57507608}" srcOrd="2" destOrd="0" presId="urn:microsoft.com/office/officeart/2008/layout/VerticalCurvedList"/>
    <dgm:cxn modelId="{01BB5C90-A290-42BA-9673-57624A163658}" type="presParOf" srcId="{1160684E-6880-4F3B-BC25-75EF43362EAB}" destId="{C3831448-14A5-4D47-807F-00BDCE59A048}" srcOrd="3" destOrd="0" presId="urn:microsoft.com/office/officeart/2008/layout/VerticalCurvedList"/>
    <dgm:cxn modelId="{9EF0C470-82A0-490F-920C-4798711395D3}" type="presParOf" srcId="{93E04019-9BFA-4488-854D-9FBD509961F4}" destId="{91FFCDCB-A926-4899-9757-E10ACB2E0936}" srcOrd="1" destOrd="0" presId="urn:microsoft.com/office/officeart/2008/layout/VerticalCurvedList"/>
    <dgm:cxn modelId="{1DE14D81-F580-4152-BF2F-2A8073CBB2FF}" type="presParOf" srcId="{93E04019-9BFA-4488-854D-9FBD509961F4}" destId="{10A04F82-DDC5-4ED0-99C4-564771368322}" srcOrd="2" destOrd="0" presId="urn:microsoft.com/office/officeart/2008/layout/VerticalCurvedList"/>
    <dgm:cxn modelId="{EEF50A55-E4BA-48F2-BC3F-C02200B65910}" type="presParOf" srcId="{10A04F82-DDC5-4ED0-99C4-564771368322}" destId="{140A9ACB-2F95-4358-A368-CDF645A2D243}" srcOrd="0" destOrd="0" presId="urn:microsoft.com/office/officeart/2008/layout/VerticalCurvedList"/>
    <dgm:cxn modelId="{7C8C3E35-2BA9-4D10-8B40-EFCE4FBE04E5}" type="presParOf" srcId="{93E04019-9BFA-4488-854D-9FBD509961F4}" destId="{6C5D0A0D-0560-414E-A7A7-9AA736211CB4}" srcOrd="3" destOrd="0" presId="urn:microsoft.com/office/officeart/2008/layout/VerticalCurvedList"/>
    <dgm:cxn modelId="{187EFE60-0C23-45F7-B14E-1938D5005CC3}" type="presParOf" srcId="{93E04019-9BFA-4488-854D-9FBD509961F4}" destId="{5C145C10-70FD-4516-A8E4-A1234F006869}" srcOrd="4" destOrd="0" presId="urn:microsoft.com/office/officeart/2008/layout/VerticalCurvedList"/>
    <dgm:cxn modelId="{2B7FF17B-F7C8-4C90-A9B8-2A993803763E}" type="presParOf" srcId="{5C145C10-70FD-4516-A8E4-A1234F006869}" destId="{8560AC85-CA41-472F-BF00-27F0C1530B38}" srcOrd="0" destOrd="0" presId="urn:microsoft.com/office/officeart/2008/layout/VerticalCurvedList"/>
    <dgm:cxn modelId="{452E50C3-4D2B-4857-9548-B8AAC4126D35}" type="presParOf" srcId="{93E04019-9BFA-4488-854D-9FBD509961F4}" destId="{38A26A97-9641-44A0-B0FC-983AD943F794}" srcOrd="5" destOrd="0" presId="urn:microsoft.com/office/officeart/2008/layout/VerticalCurvedList"/>
    <dgm:cxn modelId="{59937083-D654-4881-A5A3-8565EC8C5D7C}" type="presParOf" srcId="{93E04019-9BFA-4488-854D-9FBD509961F4}" destId="{8A2332A5-4924-48C2-B57A-10FD573FBD1A}" srcOrd="6" destOrd="0" presId="urn:microsoft.com/office/officeart/2008/layout/VerticalCurvedList"/>
    <dgm:cxn modelId="{7BE78B08-BA46-4E95-B19E-7717BF7A79E9}" type="presParOf" srcId="{8A2332A5-4924-48C2-B57A-10FD573FBD1A}" destId="{D4C4339B-02F4-4568-9A35-9BFB937B073A}" srcOrd="0" destOrd="0" presId="urn:microsoft.com/office/officeart/2008/layout/VerticalCurvedList"/>
    <dgm:cxn modelId="{1FA71738-337C-49C8-AEFF-F22DD14B4879}" type="presParOf" srcId="{93E04019-9BFA-4488-854D-9FBD509961F4}" destId="{EB1553A0-04AD-4F89-B8FF-90B87A09A455}" srcOrd="7" destOrd="0" presId="urn:microsoft.com/office/officeart/2008/layout/VerticalCurvedList"/>
    <dgm:cxn modelId="{6E21BDDA-7DB0-4171-8A4D-B6DF03D4AAA3}" type="presParOf" srcId="{93E04019-9BFA-4488-854D-9FBD509961F4}" destId="{8D7638DE-D5FA-49E4-AD87-D52DA4A55421}" srcOrd="8" destOrd="0" presId="urn:microsoft.com/office/officeart/2008/layout/VerticalCurvedList"/>
    <dgm:cxn modelId="{F3014CE2-BFA6-4B16-9DBB-2CB3F641FF1D}" type="presParOf" srcId="{8D7638DE-D5FA-49E4-AD87-D52DA4A55421}" destId="{FF092CF3-AD6E-4FC9-AFAC-412541004A4B}" srcOrd="0" destOrd="0" presId="urn:microsoft.com/office/officeart/2008/layout/VerticalCurvedList"/>
    <dgm:cxn modelId="{D99CCE23-1A04-4638-833A-27D98FC0F8EF}" type="presParOf" srcId="{93E04019-9BFA-4488-854D-9FBD509961F4}" destId="{95039C39-1450-4767-B49D-A33A4FFFB9C8}" srcOrd="9" destOrd="0" presId="urn:microsoft.com/office/officeart/2008/layout/VerticalCurvedList"/>
    <dgm:cxn modelId="{6199B83C-F65B-450A-9E4B-DF1A2C006202}" type="presParOf" srcId="{93E04019-9BFA-4488-854D-9FBD509961F4}" destId="{433796FB-DC00-457B-81D2-7273828B200A}" srcOrd="10" destOrd="0" presId="urn:microsoft.com/office/officeart/2008/layout/VerticalCurvedList"/>
    <dgm:cxn modelId="{343891F1-7E80-45B7-8149-9DB2E4859A3E}" type="presParOf" srcId="{433796FB-DC00-457B-81D2-7273828B200A}" destId="{A81418E6-B121-4741-B319-312525A091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75126-D005-4032-B5EE-CAAF164E1EC2}">
      <dsp:nvSpPr>
        <dsp:cNvPr id="0" name=""/>
        <dsp:cNvSpPr/>
      </dsp:nvSpPr>
      <dsp:spPr>
        <a:xfrm>
          <a:off x="-6194507" y="-954363"/>
          <a:ext cx="7425959" cy="7425959"/>
        </a:xfrm>
        <a:prstGeom prst="blockArc">
          <a:avLst>
            <a:gd name="adj1" fmla="val 18900000"/>
            <a:gd name="adj2" fmla="val 2700000"/>
            <a:gd name="adj3" fmla="val 29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FCDCB-A926-4899-9757-E10ACB2E0936}">
      <dsp:nvSpPr>
        <dsp:cNvPr id="0" name=""/>
        <dsp:cNvSpPr/>
      </dsp:nvSpPr>
      <dsp:spPr>
        <a:xfrm>
          <a:off x="827327" y="72005"/>
          <a:ext cx="7818814" cy="961154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475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F0"/>
              </a:solidFill>
              <a:latin typeface="Comic Sans MS" pitchFamily="66" charset="0"/>
            </a:rPr>
            <a:t>Образовательная область "Познавательное развитие" направлена на знакомство с климатом, географическим положением, природой нашего края (растительным и животным миром).</a:t>
          </a:r>
          <a:endParaRPr lang="ru-RU" sz="1600" kern="1200" dirty="0">
            <a:solidFill>
              <a:srgbClr val="00B0F0"/>
            </a:solidFill>
          </a:endParaRPr>
        </a:p>
      </dsp:txBody>
      <dsp:txXfrm>
        <a:off x="827327" y="72005"/>
        <a:ext cx="7818814" cy="961154"/>
      </dsp:txXfrm>
    </dsp:sp>
    <dsp:sp modelId="{140A9ACB-2F95-4358-A368-CDF645A2D243}">
      <dsp:nvSpPr>
        <dsp:cNvPr id="0" name=""/>
        <dsp:cNvSpPr/>
      </dsp:nvSpPr>
      <dsp:spPr>
        <a:xfrm>
          <a:off x="186263" y="301159"/>
          <a:ext cx="862343" cy="862343"/>
        </a:xfrm>
        <a:prstGeom prst="ellipse">
          <a:avLst/>
        </a:prstGeom>
        <a:solidFill>
          <a:srgbClr val="00B0F0"/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C5D0A0D-0560-414E-A7A7-9AA736211CB4}">
      <dsp:nvSpPr>
        <dsp:cNvPr id="0" name=""/>
        <dsp:cNvSpPr/>
      </dsp:nvSpPr>
      <dsp:spPr>
        <a:xfrm>
          <a:off x="1157329" y="1152125"/>
          <a:ext cx="7495017" cy="1265271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00CC99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475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CC99"/>
              </a:solidFill>
              <a:latin typeface="Comic Sans MS" pitchFamily="66" charset="0"/>
            </a:rPr>
            <a:t>Образовательная область "Речевое развитие" предполагает знакомство с языками жителей Урала; с названиями одежды и предметов обихода; фольклор (народные сказки, легенды,  скороговорки, считалки), а также произведениями писателей (стихи, рассказы, сказы и др.)</a:t>
          </a:r>
          <a:endParaRPr lang="ru-RU" sz="1600" kern="1200" dirty="0">
            <a:solidFill>
              <a:srgbClr val="00CC99"/>
            </a:solidFill>
          </a:endParaRPr>
        </a:p>
      </dsp:txBody>
      <dsp:txXfrm>
        <a:off x="1157329" y="1152125"/>
        <a:ext cx="7495017" cy="1265271"/>
      </dsp:txXfrm>
    </dsp:sp>
    <dsp:sp modelId="{8560AC85-CA41-472F-BF00-27F0C1530B38}">
      <dsp:nvSpPr>
        <dsp:cNvPr id="0" name=""/>
        <dsp:cNvSpPr/>
      </dsp:nvSpPr>
      <dsp:spPr>
        <a:xfrm>
          <a:off x="612749" y="1230348"/>
          <a:ext cx="862343" cy="862343"/>
        </a:xfrm>
        <a:prstGeom prst="ellipse">
          <a:avLst/>
        </a:prstGeom>
        <a:solidFill>
          <a:srgbClr val="00CC99"/>
        </a:solidFill>
        <a:ln w="28575" cap="flat" cmpd="sng" algn="ctr">
          <a:solidFill>
            <a:srgbClr val="00CC99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38A26A97-9641-44A0-B0FC-983AD943F794}">
      <dsp:nvSpPr>
        <dsp:cNvPr id="0" name=""/>
        <dsp:cNvSpPr/>
      </dsp:nvSpPr>
      <dsp:spPr>
        <a:xfrm>
          <a:off x="1445322" y="2520281"/>
          <a:ext cx="7203612" cy="103103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5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6600"/>
              </a:solidFill>
              <a:latin typeface="Comic Sans MS" pitchFamily="66" charset="0"/>
            </a:rPr>
            <a:t>Образовательная область "Социально - коммуникативное развитие включает ознакомление с народами, населяющими Урал, их национальными праздниками, традициями и обычаями</a:t>
          </a:r>
          <a:r>
            <a:rPr lang="ru-RU" sz="1300" b="1" kern="1200" dirty="0" smtClean="0">
              <a:solidFill>
                <a:srgbClr val="00B050"/>
              </a:solidFill>
              <a:latin typeface="Comic Sans MS" pitchFamily="66" charset="0"/>
            </a:rPr>
            <a:t>.</a:t>
          </a:r>
          <a:endParaRPr lang="ru-RU" sz="1300" kern="1200" dirty="0">
            <a:solidFill>
              <a:srgbClr val="00B050"/>
            </a:solidFill>
          </a:endParaRPr>
        </a:p>
      </dsp:txBody>
      <dsp:txXfrm>
        <a:off x="1445322" y="2520281"/>
        <a:ext cx="7203612" cy="1031038"/>
      </dsp:txXfrm>
    </dsp:sp>
    <dsp:sp modelId="{D4C4339B-02F4-4568-9A35-9BFB937B073A}">
      <dsp:nvSpPr>
        <dsp:cNvPr id="0" name=""/>
        <dsp:cNvSpPr/>
      </dsp:nvSpPr>
      <dsp:spPr>
        <a:xfrm>
          <a:off x="825984" y="2291406"/>
          <a:ext cx="862343" cy="862343"/>
        </a:xfrm>
        <a:prstGeom prst="ellipse">
          <a:avLst/>
        </a:prstGeom>
        <a:solidFill>
          <a:srgbClr val="00B050"/>
        </a:solidFill>
        <a:ln w="28575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1553A0-04AD-4F89-B8FF-90B87A09A455}">
      <dsp:nvSpPr>
        <dsp:cNvPr id="0" name=""/>
        <dsp:cNvSpPr/>
      </dsp:nvSpPr>
      <dsp:spPr>
        <a:xfrm>
          <a:off x="1135364" y="3625091"/>
          <a:ext cx="7517713" cy="689874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rgbClr val="FFFF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5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rPr>
            <a:t>Образовательная область "Физическое развитие" предусматривает включение в образовательный процесс народных подвижных игр</a:t>
          </a:r>
          <a:r>
            <a:rPr lang="ru-RU" sz="1300" b="1" kern="1200" dirty="0" smtClean="0">
              <a:latin typeface="Comic Sans MS" pitchFamily="66" charset="0"/>
            </a:rPr>
            <a:t>.</a:t>
          </a:r>
          <a:endParaRPr lang="ru-RU" sz="1300" kern="1200" dirty="0"/>
        </a:p>
      </dsp:txBody>
      <dsp:txXfrm>
        <a:off x="1135364" y="3625091"/>
        <a:ext cx="7517713" cy="689874"/>
      </dsp:txXfrm>
    </dsp:sp>
    <dsp:sp modelId="{FF092CF3-AD6E-4FC9-AFAC-412541004A4B}">
      <dsp:nvSpPr>
        <dsp:cNvPr id="0" name=""/>
        <dsp:cNvSpPr/>
      </dsp:nvSpPr>
      <dsp:spPr>
        <a:xfrm>
          <a:off x="541666" y="3357613"/>
          <a:ext cx="862343" cy="862343"/>
        </a:xfrm>
        <a:prstGeom prst="ellipse">
          <a:avLst/>
        </a:prstGeom>
        <a:solidFill>
          <a:srgbClr val="FFFF00"/>
        </a:solidFill>
        <a:ln w="28575" cap="flat" cmpd="sng" algn="ctr">
          <a:solidFill>
            <a:srgbClr val="FFFF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  <dsp:sp modelId="{95039C39-1450-4767-B49D-A33A4FFFB9C8}">
      <dsp:nvSpPr>
        <dsp:cNvPr id="0" name=""/>
        <dsp:cNvSpPr/>
      </dsp:nvSpPr>
      <dsp:spPr>
        <a:xfrm>
          <a:off x="869250" y="4446753"/>
          <a:ext cx="7834862" cy="107047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28575">
          <a:solidFill>
            <a:schemeClr val="accent6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758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Comic Sans MS" pitchFamily="66" charset="0"/>
            </a:rPr>
            <a:t>Образовательная область "Художественно - эстетическое развитие" направлена на ознакомление с народными промыслами Южного Урала, произведениями живописи, скульптуры, архитектуры; народными мотивами.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869250" y="4446753"/>
        <a:ext cx="7834862" cy="1070478"/>
      </dsp:txXfrm>
    </dsp:sp>
    <dsp:sp modelId="{A81418E6-B121-4741-B319-312525A091B7}">
      <dsp:nvSpPr>
        <dsp:cNvPr id="0" name=""/>
        <dsp:cNvSpPr/>
      </dsp:nvSpPr>
      <dsp:spPr>
        <a:xfrm>
          <a:off x="131642" y="4396406"/>
          <a:ext cx="862343" cy="862343"/>
        </a:xfrm>
        <a:prstGeom prst="ellipse">
          <a:avLst/>
        </a:prstGeom>
        <a:solidFill>
          <a:schemeClr val="accent6">
            <a:lumMod val="75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8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3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3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2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2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0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3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7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6FF9-221F-40A3-A51A-999918F54014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FD8C-FCAB-4D2B-A071-0DBFF48D5D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5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kards.qip.ru/images/wallpaper/a5/49/1885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77270" y="-1153852"/>
            <a:ext cx="6858000" cy="9165704"/>
          </a:xfrm>
          <a:prstGeom prst="rect">
            <a:avLst/>
          </a:prstGeom>
          <a:noFill/>
          <a:ln>
            <a:solidFill>
              <a:srgbClr val="0060A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70" y="1700808"/>
            <a:ext cx="7772400" cy="41764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Авторская </a:t>
            </a: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образовательная </a:t>
            </a: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программа</a:t>
            </a:r>
            <a:b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 дошкольного образования </a:t>
            </a:r>
            <a:b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художественно - эстетической направленности для детей дошкольного возраста </a:t>
            </a:r>
            <a:b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"Мастера земли уральской"</a:t>
            </a:r>
            <a:b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0066"/>
                </a:solidFill>
                <a:latin typeface="Monotype Corsiva" pitchFamily="66" charset="0"/>
              </a:rPr>
              <a:t>(приобщение детей к декоративно - прикладному искусству Урала) </a:t>
            </a:r>
            <a:endParaRPr lang="ru-RU" sz="3200" b="1" dirty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375" y="160338"/>
            <a:ext cx="8144073" cy="12524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C0099"/>
                </a:solidFill>
                <a:latin typeface="Monotype Corsiva" pitchFamily="66" charset="0"/>
              </a:rPr>
              <a:t>Муниципальное </a:t>
            </a:r>
            <a:r>
              <a:rPr lang="ru-RU" sz="2800" b="1" dirty="0">
                <a:solidFill>
                  <a:srgbClr val="CC0099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rgbClr val="CC0099"/>
                </a:solidFill>
                <a:latin typeface="Monotype Corsiva" pitchFamily="66" charset="0"/>
              </a:rPr>
              <a:t>бюджетное дошкольное  образовательное учреждение  «Детский сад № 276 г .Челябинска»</a:t>
            </a:r>
          </a:p>
          <a:p>
            <a:r>
              <a:rPr lang="ru-RU" sz="2800" b="1" u="sng" dirty="0" smtClean="0">
                <a:solidFill>
                  <a:srgbClr val="CC0099"/>
                </a:solidFill>
                <a:latin typeface="Monotype Corsiva" pitchFamily="66" charset="0"/>
              </a:rPr>
              <a:t>_____________________________________</a:t>
            </a:r>
          </a:p>
          <a:p>
            <a:pPr algn="l"/>
            <a:endParaRPr lang="ru-RU" sz="2800" b="1" dirty="0" smtClean="0">
              <a:solidFill>
                <a:srgbClr val="CC0099"/>
              </a:solidFill>
              <a:latin typeface="Monotype Corsiva" pitchFamily="66" charset="0"/>
            </a:endParaRPr>
          </a:p>
        </p:txBody>
      </p:sp>
      <p:sp>
        <p:nvSpPr>
          <p:cNvPr id="4" name="AutoShape 4" descr="http://ds12.bskedu.ru/images/%D0%BF%D0%B0%D0%BB%D0%B8%D1%82%D1%80%D0%B0/%D0%BF%D0%B0%D0%BB%D0%B8%D1%82%D1%80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2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54" b="1992"/>
          <a:stretch/>
        </p:blipFill>
        <p:spPr bwMode="auto">
          <a:xfrm>
            <a:off x="-18256" y="0"/>
            <a:ext cx="913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0862" y="117693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CC0099"/>
                </a:solidFill>
                <a:latin typeface="Comic Sans MS" pitchFamily="66" charset="0"/>
              </a:rPr>
              <a:t>Формы  организации художественной </a:t>
            </a:r>
            <a:r>
              <a:rPr lang="ru-RU" sz="3600" b="1" u="sng" dirty="0">
                <a:solidFill>
                  <a:srgbClr val="CC0099"/>
                </a:solidFill>
                <a:latin typeface="Comic Sans MS" pitchFamily="66" charset="0"/>
              </a:rPr>
              <a:t>деятельности детей </a:t>
            </a:r>
            <a:endParaRPr lang="ru-RU" sz="3600" b="1" u="sng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Самостоятельные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работы детей, из которых можно составить целостную композицию.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Comic Sans MS" pitchFamily="66" charset="0"/>
              </a:rPr>
              <a:t>Работа в парах, при которой каждая пара выполняет часть общей работы.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Работа в мини – группах, при которой каждая мини – группа выполняет часть общей работы.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6600"/>
                </a:solidFill>
                <a:latin typeface="Comic Sans MS" pitchFamily="66" charset="0"/>
              </a:rPr>
              <a:t>Коллективная работа, когда каждый ребенок выполняет самостоятельную часть общей работы.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400" b="1" dirty="0">
                <a:solidFill>
                  <a:srgbClr val="6600CC"/>
                </a:solidFill>
                <a:latin typeface="Comic Sans MS" pitchFamily="66" charset="0"/>
              </a:rPr>
              <a:t>Работа по конвейеру, при которой каждый ребенок выполняет одну операцию общей творческой работы, а результат его работы будет являться началом работы сверстника. Это наиболее сложная форма организации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41665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54" b="1992"/>
          <a:stretch/>
        </p:blipFill>
        <p:spPr bwMode="auto">
          <a:xfrm>
            <a:off x="13912" y="0"/>
            <a:ext cx="913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Организация предметно-пространственной среды</a:t>
            </a:r>
          </a:p>
        </p:txBody>
      </p:sp>
      <p:pic>
        <p:nvPicPr>
          <p:cNvPr id="3074" name="Picture 2" descr="F:\Блоки\P31340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27"/>
          <a:stretch/>
        </p:blipFill>
        <p:spPr bwMode="auto">
          <a:xfrm>
            <a:off x="179512" y="1052736"/>
            <a:ext cx="5616624" cy="5127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067944" y="5517232"/>
            <a:ext cx="491752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Блок </a:t>
            </a:r>
          </a:p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«Народы Южного Урала»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17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kards.qip.ru/images/wallpaper/a5/49/1885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32148" y="-1153852"/>
            <a:ext cx="6858000" cy="9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556" y="4653136"/>
            <a:ext cx="4453644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Блок</a:t>
            </a:r>
            <a:r>
              <a:rPr lang="ru-RU" sz="28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«Сказы </a:t>
            </a:r>
            <a:r>
              <a:rPr lang="ru-RU" sz="2800" b="1" dirty="0" err="1" smtClean="0">
                <a:solidFill>
                  <a:srgbClr val="FFFF00"/>
                </a:solidFill>
                <a:latin typeface="Comic Sans MS" pitchFamily="66" charset="0"/>
              </a:rPr>
              <a:t>П.П.Бажова</a:t>
            </a: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»</a:t>
            </a:r>
            <a:endParaRPr lang="ru-RU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098" name="Picture 2" descr="F:\Блоки\P3134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Блоки\P3134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837471" cy="3628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0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 rot="5400000" flipH="1">
            <a:off x="1143000" y="-114300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4800" y="4437112"/>
            <a:ext cx="5229200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Блок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«Урало-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сибирская роспись по дереву, бересте, металлу»</a:t>
            </a:r>
          </a:p>
          <a:p>
            <a:pPr marL="0" indent="0" algn="ctr">
              <a:buNone/>
            </a:pPr>
            <a:endParaRPr lang="ru-RU" b="1" dirty="0">
              <a:solidFill>
                <a:srgbClr val="0066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122" name="Picture 2" descr="F:\Блоки\P31340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76" y="55726"/>
            <a:ext cx="5745837" cy="430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Блоки\P31340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6452" y="2189754"/>
            <a:ext cx="5280588" cy="3960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4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kards.qip.ru/images/wallpaper/a5/49/18853_1280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7" b="11828"/>
          <a:stretch/>
        </p:blipFill>
        <p:spPr bwMode="auto">
          <a:xfrm flipV="1">
            <a:off x="-20787" y="-5972"/>
            <a:ext cx="9144000" cy="68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Малахитовая шкатулка (рисование)\P2094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" y="2971127"/>
            <a:ext cx="5044846" cy="3783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Малахитовая шкатулка (рисование)\P20943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62" y="20349"/>
            <a:ext cx="4782277" cy="3586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5328592" cy="1660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Comic Sans MS" pitchFamily="66" charset="0"/>
              </a:rPr>
              <a:t>Блок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«Камнерезное искусство»</a:t>
            </a:r>
            <a:endParaRPr lang="ru-RU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7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 rot="5400000" flipV="1">
            <a:off x="1143000" y="-114300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Блоки\P3134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" y="2975347"/>
            <a:ext cx="5176871" cy="3882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Блоки\P3134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6"/>
          <a:stretch/>
        </p:blipFill>
        <p:spPr bwMode="auto">
          <a:xfrm>
            <a:off x="4427985" y="2014"/>
            <a:ext cx="4594602" cy="4047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9" y="692696"/>
            <a:ext cx="5015347" cy="16561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Блоки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C0099"/>
                </a:solidFill>
                <a:latin typeface="Comic Sans MS" pitchFamily="66" charset="0"/>
              </a:rPr>
              <a:t>«</a:t>
            </a:r>
            <a:r>
              <a:rPr lang="ru-RU" sz="2800" b="1" dirty="0" err="1" smtClean="0">
                <a:solidFill>
                  <a:srgbClr val="CC0099"/>
                </a:solidFill>
                <a:latin typeface="Comic Sans MS" pitchFamily="66" charset="0"/>
              </a:rPr>
              <a:t>Каслинское</a:t>
            </a:r>
            <a:r>
              <a:rPr lang="ru-RU" sz="2800" b="1" dirty="0" smtClean="0">
                <a:solidFill>
                  <a:srgbClr val="CC0099"/>
                </a:solidFill>
                <a:latin typeface="Comic Sans MS" pitchFamily="66" charset="0"/>
              </a:rPr>
              <a:t> литье»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«Златоустовская гравюра» </a:t>
            </a:r>
          </a:p>
        </p:txBody>
      </p:sp>
    </p:spTree>
    <p:extLst>
      <p:ext uri="{BB962C8B-B14F-4D97-AF65-F5344CB8AC3E}">
        <p14:creationId xmlns:p14="http://schemas.microsoft.com/office/powerpoint/2010/main" val="194529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 rot="5400000" flipV="1">
            <a:off x="1143000" y="-1143001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16633"/>
            <a:ext cx="795434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Продуктивная деятельность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 descr="F:\Выступление с докладами (ст.группа)\P11940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651870" cy="486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Аппликация(мозаика)-Малахитовая чаша\P3104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631661" cy="4842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309090" y="5689788"/>
            <a:ext cx="3719203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19893" y="5561856"/>
            <a:ext cx="313184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800" b="1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019" y="5534561"/>
            <a:ext cx="3280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Аппликация</a:t>
            </a:r>
          </a:p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(техника «мозаика»)</a:t>
            </a:r>
          </a:p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работа в </a:t>
            </a:r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парах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«Малахитовая чаша»</a:t>
            </a:r>
            <a:endParaRPr lang="ru-RU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450" y="5507127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</a:rPr>
              <a:t>Совместная деятельность </a:t>
            </a: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родителей </a:t>
            </a:r>
            <a:r>
              <a:rPr lang="ru-RU" sz="2000" b="1" dirty="0">
                <a:solidFill>
                  <a:srgbClr val="FFFF00"/>
                </a:solidFill>
                <a:latin typeface="Comic Sans MS" pitchFamily="66" charset="0"/>
              </a:rPr>
              <a:t>и детей: создание альбомов «Растительный и животный </a:t>
            </a: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мир Южного Урала»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boi.kards.qip.ru/images/wallpaper/a5/49/1885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32148" y="-1153852"/>
            <a:ext cx="6858000" cy="9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Родонитовые броши\P3144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2" y="28181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486" y="3592577"/>
            <a:ext cx="3534522" cy="63310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6600CC"/>
                </a:solidFill>
                <a:latin typeface="Comic Sans MS" pitchFamily="66" charset="0"/>
              </a:rPr>
              <a:t>Лепка,ручной</a:t>
            </a:r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труд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«</a:t>
            </a:r>
            <a:r>
              <a:rPr lang="ru-RU" b="1" dirty="0" err="1" smtClean="0">
                <a:solidFill>
                  <a:srgbClr val="6600CC"/>
                </a:solidFill>
                <a:latin typeface="Comic Sans MS" pitchFamily="66" charset="0"/>
              </a:rPr>
              <a:t>Родонитовые</a:t>
            </a:r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броши»</a:t>
            </a:r>
            <a:endParaRPr lang="ru-RU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2050" name="Picture 2" descr="F:\Лепка -Малахитовые бусы\PC1437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98" r="11012" b="9777"/>
          <a:stretch/>
        </p:blipFill>
        <p:spPr bwMode="auto">
          <a:xfrm>
            <a:off x="247450" y="4505036"/>
            <a:ext cx="4576711" cy="177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алахитовая шкатулка (рисование)\P2094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491"/>
            <a:ext cx="3318498" cy="4424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507747" y="5968780"/>
            <a:ext cx="3791211" cy="889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Лепка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Comic Sans MS" pitchFamily="66" charset="0"/>
              </a:rPr>
              <a:t>«Малахитовые бусы»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79993" y="4727462"/>
            <a:ext cx="3262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Рисование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(техника «по сырому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»)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«Малахитовая шкатулка»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35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kards.qip.ru/images/wallpaper/a5/49/18853_1280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7" b="11828"/>
          <a:stretch/>
        </p:blipFill>
        <p:spPr bwMode="auto">
          <a:xfrm flipV="1">
            <a:off x="0" y="0"/>
            <a:ext cx="9144000" cy="68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Сказы П.П.Бажова - кошка Муренка (оригами)\P2024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56184"/>
            <a:ext cx="4045443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Пластилинография -Каменный цветок\P3064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771" y="828328"/>
            <a:ext cx="5117507" cy="383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74917" y="5306147"/>
            <a:ext cx="3838131" cy="15518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6600CC"/>
                </a:solidFill>
                <a:latin typeface="Comic Sans MS" pitchFamily="66" charset="0"/>
              </a:rPr>
              <a:t>Лепка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6600CC"/>
                </a:solidFill>
                <a:latin typeface="Comic Sans MS" pitchFamily="66" charset="0"/>
              </a:rPr>
              <a:t>(техника </a:t>
            </a:r>
            <a:r>
              <a:rPr lang="ru-RU" sz="2000" b="1" dirty="0">
                <a:solidFill>
                  <a:srgbClr val="6600CC"/>
                </a:solidFill>
                <a:latin typeface="Comic Sans MS" pitchFamily="66" charset="0"/>
              </a:rPr>
              <a:t>«</a:t>
            </a:r>
            <a:r>
              <a:rPr lang="ru-RU" sz="2000" b="1" dirty="0" err="1">
                <a:solidFill>
                  <a:srgbClr val="6600CC"/>
                </a:solidFill>
                <a:latin typeface="Comic Sans MS" pitchFamily="66" charset="0"/>
              </a:rPr>
              <a:t>пластилинография</a:t>
            </a:r>
            <a:r>
              <a:rPr lang="ru-RU" sz="2000" b="1" dirty="0" smtClean="0">
                <a:solidFill>
                  <a:srgbClr val="6600CC"/>
                </a:solidFill>
                <a:latin typeface="Comic Sans MS" pitchFamily="66" charset="0"/>
              </a:rPr>
              <a:t>»)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6600CC"/>
                </a:solidFill>
                <a:latin typeface="Comic Sans MS" pitchFamily="66" charset="0"/>
              </a:rPr>
              <a:t>«Каменный цветок»</a:t>
            </a:r>
            <a:endParaRPr lang="ru-RU" sz="20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89650" y="0"/>
            <a:ext cx="5015347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12777" y="3202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Конструирование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(техника «оригами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»)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«Кошка </a:t>
            </a:r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</a:rPr>
              <a:t>Муренка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43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kards.qip.ru/images/wallpaper/a5/49/1885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32148" y="-1153852"/>
            <a:ext cx="6858000" cy="9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OLYMP\PA255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77" y="44917"/>
            <a:ext cx="6144291" cy="46082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869161"/>
            <a:ext cx="4320480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Рисование(техника</a:t>
            </a: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«кружевная </a:t>
            </a: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0066"/>
                </a:solidFill>
                <a:latin typeface="Comic Sans MS" pitchFamily="66" charset="0"/>
              </a:rPr>
              <a:t>трафаретная роспись</a:t>
            </a: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»)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0066"/>
                </a:solidFill>
                <a:latin typeface="Comic Sans MS" pitchFamily="66" charset="0"/>
              </a:rPr>
              <a:t>«Чугунное кружево»</a:t>
            </a: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5122" name="Picture 2" descr="F:\DCIM\100OLYMP\PA255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75526" y="2471490"/>
            <a:ext cx="4874620" cy="3655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4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548680"/>
            <a:ext cx="8856984" cy="594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    Актуальность проблемы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освещена в законе «Об образовании в РФ».В нем сказано, что дошкольное образование направлено на формирование общей культуры, развитие физических, интеллектуальных, нравственных, эстетических и личностных качеств детей дошкольного возраста.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    В Федеральном государственном образовательном стандарте дошкольного образования сказано, что художественно -эстетическое развитие предполагает развитие предпосылок ценностно - смыслового восприятия и понимания произведений искусства (словесного, музыкального, изобразительного), мира природы, становление эстетического отношения к окружающему миру, формирование элементарных представлений о видах искусства.</a:t>
            </a:r>
          </a:p>
          <a:p>
            <a:pPr marL="0" indent="0">
              <a:buNone/>
            </a:pPr>
            <a:endParaRPr lang="ru-R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7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54" b="1992"/>
          <a:stretch/>
        </p:blipFill>
        <p:spPr bwMode="auto">
          <a:xfrm>
            <a:off x="13912" y="0"/>
            <a:ext cx="913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DCIM\100OLYMP\PA1856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00" y="260648"/>
            <a:ext cx="4691312" cy="3518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OLYMP\PA1856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5123"/>
          <a:stretch/>
        </p:blipFill>
        <p:spPr bwMode="auto">
          <a:xfrm>
            <a:off x="0" y="2636912"/>
            <a:ext cx="3842429" cy="422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CIM\100OLYMP\PA16565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4"/>
          <a:stretch/>
        </p:blipFill>
        <p:spPr bwMode="auto">
          <a:xfrm>
            <a:off x="5364088" y="2501714"/>
            <a:ext cx="3672408" cy="435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908720"/>
            <a:ext cx="2271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CC"/>
                </a:solidFill>
                <a:latin typeface="Comic Sans MS" pitchFamily="66" charset="0"/>
              </a:rPr>
              <a:t>Аппликация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  <a:latin typeface="Comic Sans MS" pitchFamily="66" charset="0"/>
              </a:rPr>
              <a:t>«Юрта»</a:t>
            </a:r>
            <a:endParaRPr lang="ru-RU" sz="20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798065"/>
            <a:ext cx="38154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Рисование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«Русская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крестьянская изба»</a:t>
            </a:r>
          </a:p>
        </p:txBody>
      </p:sp>
    </p:spTree>
    <p:extLst>
      <p:ext uri="{BB962C8B-B14F-4D97-AF65-F5344CB8AC3E}">
        <p14:creationId xmlns:p14="http://schemas.microsoft.com/office/powerpoint/2010/main" val="222194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 flipH="1"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Данная дополнительная образовательная программа не требует значительных усилий для осуществления специальной подготовки и     повышения квалификации кадров.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Она может быть реализована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рядовым воспитателем в ходе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совместной деятельности 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 детьми в отведенное</a:t>
            </a: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режимом время.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s://arhivurokov.ru/multiurok/e/1/7/e17f72530e74f9c44824ba6bdc23b72a63bba355/tiema-nietraditsionnyie-mietody-obuchieniia-dietiei-risovaniiu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6498"/>
            <a:ext cx="4320480" cy="405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boi.kards.qip.ru/images/wallpaper/a5/49/18853_1280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7" b="11828"/>
          <a:stretch/>
        </p:blipFill>
        <p:spPr bwMode="auto">
          <a:xfrm flipV="1">
            <a:off x="0" y="0"/>
            <a:ext cx="9144000" cy="68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532" y="1052736"/>
            <a:ext cx="8424936" cy="421851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CC0099"/>
                </a:solidFill>
                <a:latin typeface="Comic Sans MS" pitchFamily="66" charset="0"/>
              </a:rPr>
              <a:t>Цель программы:</a:t>
            </a:r>
          </a:p>
          <a:p>
            <a:pPr>
              <a:buFont typeface="Wingdings" pitchFamily="2" charset="2"/>
              <a:buChar char="Ø"/>
            </a:pPr>
            <a:endParaRPr lang="ru-RU" sz="3600" dirty="0" smtClean="0">
              <a:solidFill>
                <a:srgbClr val="CC0099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Способствовать становлению эстетически развитой личности детей старшего дошкольного возраста средствами декоративно - прикладного искусства Южного Урала.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74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oboi.kards.qip.ru/images/wallpaper/a5/49/1885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7270" y="-1153852"/>
            <a:ext cx="6858000" cy="9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97346"/>
            <a:ext cx="892899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FFFF00"/>
                </a:solidFill>
                <a:latin typeface="Comic Sans MS" pitchFamily="66" charset="0"/>
              </a:rPr>
              <a:t>Содержание программы: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Природа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Уральского региона (географические, климатические особенности).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Животный мир Уральского региона (насекомые, птицы, звери, рыбы). Особенности внешнего вида, питания, размножения.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Растительный мир Уральского региона (деревья, кустарники, травы, грибы и др.)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Культура и быт народов Уральского региона (быт, национальные праздники, игры)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Произведения устного народного творчества коренных народов Уральского региона, проживающих на территории Южного Урала: сказки, малые фольклорные жанры (пословицы, поговорки, загадки и другие)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Декоративно-прикладное искусство Уральского региона (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Каслинское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и </a:t>
            </a:r>
            <a:r>
              <a:rPr lang="ru-RU" sz="2000" b="1" dirty="0" err="1">
                <a:solidFill>
                  <a:srgbClr val="002060"/>
                </a:solidFill>
                <a:latin typeface="Comic Sans MS" pitchFamily="66" charset="0"/>
              </a:rPr>
              <a:t>Кусинское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 литье; Златоустовская гравюра; Камнерезное искусство; Урало – сибирская роспись; Уральский фарфор, фаянс) </a:t>
            </a:r>
          </a:p>
        </p:txBody>
      </p:sp>
    </p:spTree>
    <p:extLst>
      <p:ext uri="{BB962C8B-B14F-4D97-AF65-F5344CB8AC3E}">
        <p14:creationId xmlns:p14="http://schemas.microsoft.com/office/powerpoint/2010/main" val="2391530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754" b="1992"/>
          <a:stretch/>
        </p:blipFill>
        <p:spPr bwMode="auto">
          <a:xfrm>
            <a:off x="-836" y="13394"/>
            <a:ext cx="9130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58847"/>
            <a:ext cx="8856984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>
                <a:solidFill>
                  <a:srgbClr val="CC0099"/>
                </a:solidFill>
                <a:latin typeface="Comic Sans MS" pitchFamily="66" charset="0"/>
              </a:rPr>
              <a:t>Задачи обучения:</a:t>
            </a:r>
          </a:p>
          <a:p>
            <a:pPr marL="342900" lvl="0" indent="-342900">
              <a:buFont typeface="Wingdings" pitchFamily="2" charset="2"/>
              <a:buChar char="Ø"/>
            </a:pPr>
            <a:endParaRPr lang="ru-RU" sz="21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100" b="1" dirty="0" smtClean="0">
                <a:solidFill>
                  <a:srgbClr val="002060"/>
                </a:solidFill>
                <a:latin typeface="Comic Sans MS" pitchFamily="66" charset="0"/>
              </a:rPr>
              <a:t>Актуализировать </a:t>
            </a:r>
            <a:r>
              <a:rPr lang="ru-RU" sz="2100" b="1" dirty="0">
                <a:solidFill>
                  <a:srgbClr val="002060"/>
                </a:solidFill>
                <a:latin typeface="Comic Sans MS" pitchFamily="66" charset="0"/>
              </a:rPr>
              <a:t>у дошкольников имеющиеся представления о малой Родине: закрепить знания о природе, традициях и культуре, истории народов  Южного Урала;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Comic Sans MS" pitchFamily="66" charset="0"/>
              </a:rPr>
              <a:t>Формировать эмоционально-положительное отношение к представителям культур Южного Урала;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Comic Sans MS" pitchFamily="66" charset="0"/>
              </a:rPr>
              <a:t>Познакомить детей с промыслами Южного Урала, формировать представление о декоративно-прикладном искусстве как эстетической ценности.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Comic Sans MS" pitchFamily="66" charset="0"/>
              </a:rPr>
              <a:t>Расширять эстетические представления дошкольников об уральских произведениях искусства при их восприятии.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Comic Sans MS" pitchFamily="66" charset="0"/>
              </a:rPr>
              <a:t>Способствовать формированию личностного интереса к художественным ремеслам уральского региона, развитию сопричастности к творчеству мастеров декоративно-прикладного искусства Урала.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100" b="1" dirty="0">
                <a:solidFill>
                  <a:srgbClr val="002060"/>
                </a:solidFill>
                <a:latin typeface="Comic Sans MS" pitchFamily="66" charset="0"/>
              </a:rPr>
              <a:t>Создавать условия для творческого саморазвития дошкольников в процессе разнообразных видов художественной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5254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llpaperswide.com/download/iridescent_colors-wallpaper-1152x86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90376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В основу дополнительной образовательной программы "Мастера земли уральской" заложены следующие </a:t>
            </a:r>
            <a:r>
              <a:rPr lang="ru-RU" sz="2400" b="1" u="sng" dirty="0" smtClean="0">
                <a:solidFill>
                  <a:srgbClr val="FFFF00"/>
                </a:solidFill>
                <a:latin typeface="Comic Sans MS" pitchFamily="66" charset="0"/>
              </a:rPr>
              <a:t>педагогические принципы: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включение в содержание программы занимательного исторического и культурологического материала;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комплексное знакомство дошкольников с уральским декоративно - прикладным искусством, устным народным творчеством, народной музыкой, уральскими традициями;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интеграция различных видов художественно - </a:t>
            </a:r>
            <a:r>
              <a:rPr lang="ru-RU" sz="2400" b="1" dirty="0" err="1" smtClean="0">
                <a:solidFill>
                  <a:srgbClr val="006600"/>
                </a:solidFill>
                <a:latin typeface="Comic Sans MS" pitchFamily="66" charset="0"/>
              </a:rPr>
              <a:t>творчес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 кой деятельности детей старшего дошкольного возраста;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E96E09"/>
                </a:solidFill>
                <a:latin typeface="Comic Sans MS" pitchFamily="66" charset="0"/>
              </a:rPr>
              <a:t>создание условий для самостоятельного поиска решений,  ориентация на интересы, способности, личный опыт обучающихся, возможности сотворчества взрослого и детей;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000066"/>
                </a:solidFill>
                <a:latin typeface="Comic Sans MS" pitchFamily="66" charset="0"/>
              </a:rPr>
              <a:t>блочно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-тематическое распределение программного материала.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33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boi.kards.qip.ru/images/wallpaper/a5/49/1885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77270" y="-1153852"/>
            <a:ext cx="6858000" cy="9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68819" y="180867"/>
            <a:ext cx="8568952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3600" b="1" u="sng" dirty="0" smtClean="0">
                <a:solidFill>
                  <a:srgbClr val="CC0099"/>
                </a:solidFill>
                <a:latin typeface="Comic Sans MS" pitchFamily="66" charset="0"/>
              </a:rPr>
              <a:t>Блоки:</a:t>
            </a:r>
          </a:p>
          <a:p>
            <a:pPr marL="0" indent="0" algn="ctr">
              <a:buFont typeface="Arial" pitchFamily="34" charset="0"/>
              <a:buNone/>
            </a:pPr>
            <a:endParaRPr lang="ru-RU" sz="2800" b="1" dirty="0" smtClean="0">
              <a:latin typeface="Comic Sans MS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Comic Sans MS" pitchFamily="66" charset="0"/>
              </a:rPr>
              <a:t>1. «Урал – мой край родной»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Comic Sans MS" pitchFamily="66" charset="0"/>
              </a:rPr>
              <a:t>2.«Народы Южного Урала»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3.« Камнерезное искусство»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4.«Сказы </a:t>
            </a:r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П.П.Бажова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5.«Урало- сибирская роспись по дереву, бересте, металлу»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CC0099"/>
                </a:solidFill>
                <a:latin typeface="Comic Sans MS" pitchFamily="66" charset="0"/>
              </a:rPr>
              <a:t>6.«Уральский фарфор, фаянс»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latin typeface="Comic Sans MS" pitchFamily="66" charset="0"/>
              </a:rPr>
              <a:t>7.« </a:t>
            </a:r>
            <a:r>
              <a:rPr lang="ru-RU" sz="2800" b="1" dirty="0" err="1" smtClean="0">
                <a:latin typeface="Comic Sans MS" pitchFamily="66" charset="0"/>
              </a:rPr>
              <a:t>Каслинское</a:t>
            </a:r>
            <a:r>
              <a:rPr lang="ru-RU" sz="2800" b="1" dirty="0" smtClean="0">
                <a:latin typeface="Comic Sans MS" pitchFamily="66" charset="0"/>
              </a:rPr>
              <a:t> литье»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6600CC"/>
                </a:solidFill>
                <a:latin typeface="Comic Sans MS" pitchFamily="66" charset="0"/>
              </a:rPr>
              <a:t>8.« Златоустовская гравюра»</a:t>
            </a:r>
            <a:endParaRPr lang="ru-RU" sz="28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4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boi.kards.qip.ru/images/wallpaper/a5/49/18853_1280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7" b="11828"/>
          <a:stretch/>
        </p:blipFill>
        <p:spPr bwMode="auto">
          <a:xfrm flipV="1">
            <a:off x="-5182" y="16103"/>
            <a:ext cx="9144000" cy="68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322" y="21000"/>
            <a:ext cx="8928992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Решение задач по реализации и освоению содержания программы осуществляется  через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интеграцию  различных образовательных областей: 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7405910"/>
              </p:ext>
            </p:extLst>
          </p:nvPr>
        </p:nvGraphicFramePr>
        <p:xfrm>
          <a:off x="174330" y="1196752"/>
          <a:ext cx="878497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206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oboi.kards.qip.ru/images/wallpaper/a5/49/18853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32148" y="-1153852"/>
            <a:ext cx="6858000" cy="9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715" y="836712"/>
            <a:ext cx="8229600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FFFF00"/>
                </a:solidFill>
                <a:latin typeface="Comic Sans MS" pitchFamily="66" charset="0"/>
              </a:rPr>
              <a:t>Формы работы с родителями:</a:t>
            </a:r>
            <a:endParaRPr lang="ru-RU" sz="3600" b="1" u="sng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Участие в проведении родительских собраний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Педагогические беседы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Консультации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Досуговые формы общения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Открытые занятия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Привлекать родителей к организации выставок декоративно - прикладного искусства, мини-музеев и принимать в них участие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Метод проектов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90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933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Авторская образовательная программа  дошкольного образования  художественно - эстетической направленности для детей дошкольного возраста  "Мастера земли уральской" (приобщение детей к декоративно - прикладному искусству Урала)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3212</dc:creator>
  <cp:lastModifiedBy>Дом</cp:lastModifiedBy>
  <cp:revision>41</cp:revision>
  <dcterms:created xsi:type="dcterms:W3CDTF">2018-08-19T15:48:41Z</dcterms:created>
  <dcterms:modified xsi:type="dcterms:W3CDTF">2020-02-17T11:05:59Z</dcterms:modified>
</cp:coreProperties>
</file>